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1011"/>
    <a:srgbClr val="28445D"/>
    <a:srgbClr val="101A26"/>
    <a:srgbClr val="232A35"/>
    <a:srgbClr val="DDE3E6"/>
    <a:srgbClr val="27313C"/>
    <a:srgbClr val="202831"/>
    <a:srgbClr val="A68B5B"/>
    <a:srgbClr val="DBE1E6"/>
    <a:srgbClr val="EDEE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8" d="100"/>
          <a:sy n="108" d="100"/>
        </p:scale>
        <p:origin x="134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84A56-B99A-3B99-BBE8-1F81E7461E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0FE6632-0E90-7BD0-A397-C96D714201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1E5CBD-D449-FA93-E09E-964AFF2DD386}"/>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88CF3BBE-75A1-8593-4803-517ED85ED1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DDD74-9646-7576-A468-F55DD354F91B}"/>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3553381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4CA39-1CE9-AA5F-A8F4-AB96A11714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1A86ED-73A4-DC65-5E56-A3305D3D6C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D16E3A-E522-5AE6-3630-E92747D7E1FF}"/>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96AF4F6C-D55A-3FF8-2808-717940849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830BE6-1E45-309E-C574-1859A820ABFA}"/>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3957673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CE39A8-914B-CD9B-922E-A2677B949D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89D1E73-BF5A-A458-7FBD-AEB0EF2656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D52D9-5A78-7F80-32A4-53B07B821DF3}"/>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9749B94C-281B-58BF-D758-98B61426B8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FFACC-F3BB-B1F7-9F61-B4DF8DF6711B}"/>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2647951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E8BDE-4A02-1BAA-B4B3-353EE54AD3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4C280A-A144-0863-F28B-9A2303502B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8A52E6-FC2B-621D-0500-6A32F220A748}"/>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34F516E6-16FB-98BB-A0F0-ADB8FBCC26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0568F0-0AC3-7E44-EBF2-03378B9CE069}"/>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438507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00105-8F1B-5C6A-F27C-6B87D65DD6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DE79E5-4887-9BF9-A4FB-5291760477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87938E-2007-5533-C3D5-B8ED90F6F681}"/>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155E3BE0-8AE4-4E86-115B-57C462293A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9559C0-72AF-47A5-0DD4-9408AA33BABF}"/>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488188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1518B-07F0-5A40-46E4-C9876A823E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1BA519-C3D9-6D7F-65AA-D66DE1377C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7B74D-B10A-3696-9655-AF4316095C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B4F4F4-3C20-677E-A955-6CC4E8DEFBD6}"/>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6" name="Footer Placeholder 5">
            <a:extLst>
              <a:ext uri="{FF2B5EF4-FFF2-40B4-BE49-F238E27FC236}">
                <a16:creationId xmlns:a16="http://schemas.microsoft.com/office/drawing/2014/main" id="{E6C116D2-9C16-49DB-384E-13D4AAFAFA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82EC0B-DF7F-066B-1573-0329E97EDDD0}"/>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1791913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A613A-213F-DE8B-7C73-E3DA4525D2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1CF801-EFBF-E889-36BB-7C98EB6D1A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4BEF47-5BB2-D36B-4851-55D8AF7A1F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108EA4-D85D-7F59-4B89-20D8890452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609560-F5E7-E0ED-5B9A-D7A2726B91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80B4B1-F889-9F18-2B21-9EA1D22C20F3}"/>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8" name="Footer Placeholder 7">
            <a:extLst>
              <a:ext uri="{FF2B5EF4-FFF2-40B4-BE49-F238E27FC236}">
                <a16:creationId xmlns:a16="http://schemas.microsoft.com/office/drawing/2014/main" id="{534A3D1D-DBC0-A304-4917-B043A27273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68A3FC-FB4C-A9E0-118D-65266AC06065}"/>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2622325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ECB65-76D0-2889-6E89-AB57DED58A9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CD52C4-94A3-7478-92DE-D795F87A815B}"/>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4" name="Footer Placeholder 3">
            <a:extLst>
              <a:ext uri="{FF2B5EF4-FFF2-40B4-BE49-F238E27FC236}">
                <a16:creationId xmlns:a16="http://schemas.microsoft.com/office/drawing/2014/main" id="{D6C71F20-31EB-C36E-E7C1-F72DB32327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C491EE-5C60-7623-B1DB-69290FD1E4C5}"/>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2133719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CC7707-1DEB-2945-7151-7D8177EB9D1D}"/>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3" name="Footer Placeholder 2">
            <a:extLst>
              <a:ext uri="{FF2B5EF4-FFF2-40B4-BE49-F238E27FC236}">
                <a16:creationId xmlns:a16="http://schemas.microsoft.com/office/drawing/2014/main" id="{1A645F57-0060-03D5-8C3D-6DDBCCB18A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324FE2-3C74-AED8-6D11-61E301C4F892}"/>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3150942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EFDEF-A516-14AF-B103-8379EBF0F8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ADA4BC-1F61-770F-F3BC-2284A42B13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2D4722-B888-ACC0-D44C-95333885D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178A66-AF92-F061-ADF0-C3B61F218764}"/>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6" name="Footer Placeholder 5">
            <a:extLst>
              <a:ext uri="{FF2B5EF4-FFF2-40B4-BE49-F238E27FC236}">
                <a16:creationId xmlns:a16="http://schemas.microsoft.com/office/drawing/2014/main" id="{60A53404-ABEE-39B0-D3F6-93D04196EC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877F67-9BEE-760E-0D8A-A4016F133632}"/>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2537663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D8E0F-ED22-FEA0-5989-A629FCCA82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54AA33-8A1C-0DC0-FA42-124167D6D5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4020D2-B4CD-5B64-5987-5AEE114DAD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56C4FA-168E-58D4-D94E-CF78714B92DE}"/>
              </a:ext>
            </a:extLst>
          </p:cNvPr>
          <p:cNvSpPr>
            <a:spLocks noGrp="1"/>
          </p:cNvSpPr>
          <p:nvPr>
            <p:ph type="dt" sz="half" idx="10"/>
          </p:nvPr>
        </p:nvSpPr>
        <p:spPr/>
        <p:txBody>
          <a:bodyPr/>
          <a:lstStyle/>
          <a:p>
            <a:fld id="{EFD2D56A-F8DE-4427-9810-76D3ED9FD521}" type="datetimeFigureOut">
              <a:rPr lang="en-US" smtClean="0"/>
              <a:t>11/9/2025</a:t>
            </a:fld>
            <a:endParaRPr lang="en-US"/>
          </a:p>
        </p:txBody>
      </p:sp>
      <p:sp>
        <p:nvSpPr>
          <p:cNvPr id="6" name="Footer Placeholder 5">
            <a:extLst>
              <a:ext uri="{FF2B5EF4-FFF2-40B4-BE49-F238E27FC236}">
                <a16:creationId xmlns:a16="http://schemas.microsoft.com/office/drawing/2014/main" id="{C2FB0BEC-452A-F9A3-02E6-7F1CC9F18C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B5BF65-B519-4D3F-EA94-B3B1870DF063}"/>
              </a:ext>
            </a:extLst>
          </p:cNvPr>
          <p:cNvSpPr>
            <a:spLocks noGrp="1"/>
          </p:cNvSpPr>
          <p:nvPr>
            <p:ph type="sldNum" sz="quarter" idx="12"/>
          </p:nvPr>
        </p:nvSpPr>
        <p:spPr/>
        <p:txBody>
          <a:bodyPr/>
          <a:lstStyle/>
          <a:p>
            <a:fld id="{11AF4B71-501E-4030-8BE5-53544AF1316E}" type="slidenum">
              <a:rPr lang="en-US" smtClean="0"/>
              <a:t>‹#›</a:t>
            </a:fld>
            <a:endParaRPr lang="en-US"/>
          </a:p>
        </p:txBody>
      </p:sp>
    </p:spTree>
    <p:extLst>
      <p:ext uri="{BB962C8B-B14F-4D97-AF65-F5344CB8AC3E}">
        <p14:creationId xmlns:p14="http://schemas.microsoft.com/office/powerpoint/2010/main" val="858110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D016D3-3918-930C-DEB5-9E4F74E667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F177E7-16C0-5B8B-E0B8-814919C7FE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A78792-1C48-8714-5212-6A864A7D6A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D2D56A-F8DE-4427-9810-76D3ED9FD521}" type="datetimeFigureOut">
              <a:rPr lang="en-US" smtClean="0"/>
              <a:t>11/9/2025</a:t>
            </a:fld>
            <a:endParaRPr lang="en-US"/>
          </a:p>
        </p:txBody>
      </p:sp>
      <p:sp>
        <p:nvSpPr>
          <p:cNvPr id="5" name="Footer Placeholder 4">
            <a:extLst>
              <a:ext uri="{FF2B5EF4-FFF2-40B4-BE49-F238E27FC236}">
                <a16:creationId xmlns:a16="http://schemas.microsoft.com/office/drawing/2014/main" id="{BA59C9A4-1056-FFC6-C35D-43B21B2738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E915695-4E0A-B023-1D60-D82A700881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AF4B71-501E-4030-8BE5-53544AF1316E}" type="slidenum">
              <a:rPr lang="en-US" smtClean="0"/>
              <a:t>‹#›</a:t>
            </a:fld>
            <a:endParaRPr lang="en-US"/>
          </a:p>
        </p:txBody>
      </p:sp>
    </p:spTree>
    <p:extLst>
      <p:ext uri="{BB962C8B-B14F-4D97-AF65-F5344CB8AC3E}">
        <p14:creationId xmlns:p14="http://schemas.microsoft.com/office/powerpoint/2010/main" val="1380015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8A57-24BA-4364-F442-7ED9D2ED4C55}"/>
              </a:ext>
            </a:extLst>
          </p:cNvPr>
          <p:cNvSpPr>
            <a:spLocks noGrp="1"/>
          </p:cNvSpPr>
          <p:nvPr>
            <p:ph type="ctrTitle"/>
          </p:nvPr>
        </p:nvSpPr>
        <p:spPr/>
        <p:txBody>
          <a:bodyPr/>
          <a:lstStyle/>
          <a:p>
            <a:pPr algn="just"/>
            <a:endParaRPr lang="en-US" dirty="0"/>
          </a:p>
        </p:txBody>
      </p:sp>
      <p:sp>
        <p:nvSpPr>
          <p:cNvPr id="3" name="Subtitle 2">
            <a:extLst>
              <a:ext uri="{FF2B5EF4-FFF2-40B4-BE49-F238E27FC236}">
                <a16:creationId xmlns:a16="http://schemas.microsoft.com/office/drawing/2014/main" id="{CB15E436-3DFC-FF17-07A3-52ACFF9657AC}"/>
              </a:ext>
            </a:extLst>
          </p:cNvPr>
          <p:cNvSpPr>
            <a:spLocks noGrp="1"/>
          </p:cNvSpPr>
          <p:nvPr>
            <p:ph type="subTitle" idx="1"/>
          </p:nvPr>
        </p:nvSpPr>
        <p:spPr/>
        <p:txBody>
          <a:bodyPr/>
          <a:lstStyle/>
          <a:p>
            <a:pPr algn="just"/>
            <a:endParaRPr lang="en-US" dirty="0"/>
          </a:p>
        </p:txBody>
      </p:sp>
      <p:pic>
        <p:nvPicPr>
          <p:cNvPr id="10" name="Picture 9">
            <a:extLst>
              <a:ext uri="{FF2B5EF4-FFF2-40B4-BE49-F238E27FC236}">
                <a16:creationId xmlns:a16="http://schemas.microsoft.com/office/drawing/2014/main" id="{A2249C83-5940-2238-CEC5-4F15A33B16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4617" y="-202118"/>
            <a:ext cx="7608311" cy="7608311"/>
          </a:xfrm>
          <a:prstGeom prst="rect">
            <a:avLst/>
          </a:prstGeom>
        </p:spPr>
      </p:pic>
      <p:sp>
        <p:nvSpPr>
          <p:cNvPr id="8" name="Rectangle 7">
            <a:extLst>
              <a:ext uri="{FF2B5EF4-FFF2-40B4-BE49-F238E27FC236}">
                <a16:creationId xmlns:a16="http://schemas.microsoft.com/office/drawing/2014/main" id="{B71D7F95-B37F-DF92-3B89-27A199F66E9D}"/>
              </a:ext>
            </a:extLst>
          </p:cNvPr>
          <p:cNvSpPr/>
          <p:nvPr/>
        </p:nvSpPr>
        <p:spPr>
          <a:xfrm>
            <a:off x="5385147" y="2008726"/>
            <a:ext cx="6547773" cy="4279758"/>
          </a:xfrm>
          <a:prstGeom prst="rect">
            <a:avLst/>
          </a:prstGeom>
          <a:solidFill>
            <a:srgbClr val="2E657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6" name="Rectangle 5">
            <a:extLst>
              <a:ext uri="{FF2B5EF4-FFF2-40B4-BE49-F238E27FC236}">
                <a16:creationId xmlns:a16="http://schemas.microsoft.com/office/drawing/2014/main" id="{2B6DF8E3-0981-9247-FE49-6EA07E1F9B7D}"/>
              </a:ext>
            </a:extLst>
          </p:cNvPr>
          <p:cNvSpPr/>
          <p:nvPr/>
        </p:nvSpPr>
        <p:spPr>
          <a:xfrm>
            <a:off x="4902535" y="569516"/>
            <a:ext cx="4229776" cy="1990990"/>
          </a:xfrm>
          <a:prstGeom prst="rect">
            <a:avLst/>
          </a:prstGeom>
          <a:solidFill>
            <a:srgbClr val="51423D"/>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just"/>
            <a:r>
              <a:rPr lang="en-US" sz="2800" b="1" dirty="0">
                <a:latin typeface="Arial Black" panose="020B0A04020102020204" pitchFamily="34" charset="0"/>
              </a:rPr>
              <a:t>INTRODUCTION TO FRICTION</a:t>
            </a:r>
          </a:p>
        </p:txBody>
      </p:sp>
      <p:sp>
        <p:nvSpPr>
          <p:cNvPr id="4" name="TextBox 3">
            <a:extLst>
              <a:ext uri="{FF2B5EF4-FFF2-40B4-BE49-F238E27FC236}">
                <a16:creationId xmlns:a16="http://schemas.microsoft.com/office/drawing/2014/main" id="{7251A470-18B3-4083-DA31-185B2C215A45}"/>
              </a:ext>
            </a:extLst>
          </p:cNvPr>
          <p:cNvSpPr txBox="1"/>
          <p:nvPr/>
        </p:nvSpPr>
        <p:spPr>
          <a:xfrm>
            <a:off x="5498122" y="2766646"/>
            <a:ext cx="6387905" cy="2523768"/>
          </a:xfrm>
          <a:prstGeom prst="rect">
            <a:avLst/>
          </a:prstGeom>
          <a:noFill/>
        </p:spPr>
        <p:txBody>
          <a:bodyPr wrap="square" rtlCol="0">
            <a:spAutoFit/>
          </a:bodyPr>
          <a:lstStyle/>
          <a:p>
            <a:pPr algn="just"/>
            <a:r>
              <a:rPr lang="en-US" sz="2000" dirty="0">
                <a:solidFill>
                  <a:schemeClr val="bg1"/>
                </a:solidFill>
                <a:latin typeface="Arial" panose="020B0604020202020204" pitchFamily="34" charset="0"/>
                <a:cs typeface="Arial" panose="020B0604020202020204" pitchFamily="34" charset="0"/>
              </a:rPr>
              <a:t>Friction is a force that slows down or stops the movement of objects when they touch another surface. It happens because surfaces are not perfectly smooth. Friction always works in the opposite direction of motion. It is useful in our daily life, like walking or stopping a vehicle, but too much friction can damage surfaces and waste energy.</a:t>
            </a:r>
          </a:p>
          <a:p>
            <a:pPr algn="just"/>
            <a:endParaRPr lang="en-US" dirty="0"/>
          </a:p>
        </p:txBody>
      </p:sp>
    </p:spTree>
    <p:extLst>
      <p:ext uri="{BB962C8B-B14F-4D97-AF65-F5344CB8AC3E}">
        <p14:creationId xmlns:p14="http://schemas.microsoft.com/office/powerpoint/2010/main" val="39814415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14" presetClass="entr" presetSubtype="1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randombar(horizontal)">
                                      <p:cBhvr>
                                        <p:cTn id="11" dur="500"/>
                                        <p:tgtEl>
                                          <p:spTgt spid="10"/>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3D651D-0EBF-CD69-B3AF-E0E352BFF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9062" y="0"/>
            <a:ext cx="6858000" cy="6858000"/>
          </a:xfrm>
          <a:prstGeom prst="rect">
            <a:avLst/>
          </a:prstGeom>
        </p:spPr>
      </p:pic>
      <p:sp>
        <p:nvSpPr>
          <p:cNvPr id="6" name="TextBox 5">
            <a:extLst>
              <a:ext uri="{FF2B5EF4-FFF2-40B4-BE49-F238E27FC236}">
                <a16:creationId xmlns:a16="http://schemas.microsoft.com/office/drawing/2014/main" id="{2CC687F6-33F5-221F-EE36-551E41C21305}"/>
              </a:ext>
            </a:extLst>
          </p:cNvPr>
          <p:cNvSpPr txBox="1"/>
          <p:nvPr/>
        </p:nvSpPr>
        <p:spPr>
          <a:xfrm>
            <a:off x="878888" y="878890"/>
            <a:ext cx="5915885" cy="1754326"/>
          </a:xfrm>
          <a:prstGeom prst="rect">
            <a:avLst/>
          </a:prstGeom>
          <a:noFill/>
        </p:spPr>
        <p:txBody>
          <a:bodyPr wrap="square" rtlCol="0">
            <a:spAutoFit/>
          </a:bodyPr>
          <a:lstStyle/>
          <a:p>
            <a:pPr algn="just"/>
            <a:r>
              <a:rPr lang="en-US" dirty="0"/>
              <a:t>A plain bearing, also known as a bush or sleeve bearing, is the simplest type of bearing. It consists of a smooth surface on which the shaft rotates. There are no rolling elements in a plain bearing. They are often made from materials like bronze, plastic, or composite materials. Plain bearings are used where low speed and high load capacity are required</a:t>
            </a:r>
          </a:p>
        </p:txBody>
      </p:sp>
      <p:sp>
        <p:nvSpPr>
          <p:cNvPr id="8" name="TextBox 7">
            <a:extLst>
              <a:ext uri="{FF2B5EF4-FFF2-40B4-BE49-F238E27FC236}">
                <a16:creationId xmlns:a16="http://schemas.microsoft.com/office/drawing/2014/main" id="{275812EB-F2A2-F201-5A85-AC9F5F84C7A4}"/>
              </a:ext>
            </a:extLst>
          </p:cNvPr>
          <p:cNvSpPr txBox="1"/>
          <p:nvPr/>
        </p:nvSpPr>
        <p:spPr>
          <a:xfrm>
            <a:off x="976544" y="3027285"/>
            <a:ext cx="5397623" cy="2031325"/>
          </a:xfrm>
          <a:prstGeom prst="rect">
            <a:avLst/>
          </a:prstGeom>
          <a:noFill/>
        </p:spPr>
        <p:txBody>
          <a:bodyPr wrap="square" rtlCol="0">
            <a:spAutoFit/>
          </a:bodyPr>
          <a:lstStyle/>
          <a:p>
            <a:pPr algn="just"/>
            <a:r>
              <a:rPr lang="en-US" dirty="0"/>
              <a:t> Important Features:</a:t>
            </a:r>
          </a:p>
          <a:p>
            <a:pPr algn="just"/>
            <a:r>
              <a:rPr lang="en-US" dirty="0"/>
              <a:t> • Simplest type of bearing – no rolling elements.</a:t>
            </a:r>
          </a:p>
          <a:p>
            <a:pPr algn="just"/>
            <a:r>
              <a:rPr lang="en-US" dirty="0"/>
              <a:t> • Consists of a smooth surface where the shaft rotates.</a:t>
            </a:r>
          </a:p>
          <a:p>
            <a:pPr algn="just"/>
            <a:r>
              <a:rPr lang="en-US" dirty="0"/>
              <a:t> • Made from bronze, plastic, or composite materials.</a:t>
            </a:r>
          </a:p>
          <a:p>
            <a:pPr algn="just"/>
            <a:r>
              <a:rPr lang="en-US" dirty="0"/>
              <a:t> • Operates well under high load and low speed conditions.</a:t>
            </a:r>
          </a:p>
          <a:p>
            <a:pPr algn="just"/>
            <a:r>
              <a:rPr lang="en-US" dirty="0"/>
              <a:t> • Requires regular lubrication to minimize wear</a:t>
            </a:r>
          </a:p>
        </p:txBody>
      </p:sp>
    </p:spTree>
    <p:extLst>
      <p:ext uri="{BB962C8B-B14F-4D97-AF65-F5344CB8AC3E}">
        <p14:creationId xmlns:p14="http://schemas.microsoft.com/office/powerpoint/2010/main" val="2312987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par>
                                <p:cTn id="11" presetID="21" presetClass="entr" presetSubtype="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6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E1E6"/>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F6293B-5767-2D6C-ACEE-9440B8EB51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662246" cy="6858000"/>
          </a:xfrm>
          <a:prstGeom prst="rect">
            <a:avLst/>
          </a:prstGeom>
        </p:spPr>
      </p:pic>
      <p:sp>
        <p:nvSpPr>
          <p:cNvPr id="6" name="Rectangle 5">
            <a:extLst>
              <a:ext uri="{FF2B5EF4-FFF2-40B4-BE49-F238E27FC236}">
                <a16:creationId xmlns:a16="http://schemas.microsoft.com/office/drawing/2014/main" id="{D867066A-A856-A22D-524C-4B640ABA9094}"/>
              </a:ext>
            </a:extLst>
          </p:cNvPr>
          <p:cNvSpPr/>
          <p:nvPr/>
        </p:nvSpPr>
        <p:spPr>
          <a:xfrm rot="4692164">
            <a:off x="5015051" y="-427722"/>
            <a:ext cx="8504162" cy="715992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8DDCE06-E751-C810-AAB8-2F2C4AA46913}"/>
              </a:ext>
            </a:extLst>
          </p:cNvPr>
          <p:cNvSpPr txBox="1"/>
          <p:nvPr/>
        </p:nvSpPr>
        <p:spPr>
          <a:xfrm>
            <a:off x="6047256" y="647700"/>
            <a:ext cx="5903495" cy="2031325"/>
          </a:xfrm>
          <a:prstGeom prst="rect">
            <a:avLst/>
          </a:prstGeom>
          <a:noFill/>
        </p:spPr>
        <p:txBody>
          <a:bodyPr wrap="square" rtlCol="0">
            <a:spAutoFit/>
          </a:bodyPr>
          <a:lstStyle/>
          <a:p>
            <a:pPr algn="just"/>
            <a:r>
              <a:rPr lang="en-US" dirty="0"/>
              <a:t>Bearings are used in a wide range of applications, including: - Automotive industry (wheels, engines, gearboxes) - Electric motors and generators - Industrial machinery and conveyors Aerospace and marine systems - Household appliances (fans, washing machines) Plain bearings, specifically, are used in turbines, pumps, and heavy-duty machinery where simplicity and reliability are needed</a:t>
            </a:r>
          </a:p>
        </p:txBody>
      </p:sp>
      <p:sp>
        <p:nvSpPr>
          <p:cNvPr id="9" name="Rectangle: Diagonal Corners Rounded 8">
            <a:extLst>
              <a:ext uri="{FF2B5EF4-FFF2-40B4-BE49-F238E27FC236}">
                <a16:creationId xmlns:a16="http://schemas.microsoft.com/office/drawing/2014/main" id="{0840D607-6B25-AFAF-61B5-013466FD3657}"/>
              </a:ext>
            </a:extLst>
          </p:cNvPr>
          <p:cNvSpPr/>
          <p:nvPr/>
        </p:nvSpPr>
        <p:spPr>
          <a:xfrm>
            <a:off x="5892851" y="3429000"/>
            <a:ext cx="6057900" cy="2524125"/>
          </a:xfrm>
          <a:prstGeom prst="round2DiagRect">
            <a:avLst/>
          </a:prstGeom>
          <a:solidFill>
            <a:srgbClr val="DDE3E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391F503-A18E-47D5-0E23-C3562C5AD554}"/>
              </a:ext>
            </a:extLst>
          </p:cNvPr>
          <p:cNvSpPr txBox="1"/>
          <p:nvPr/>
        </p:nvSpPr>
        <p:spPr>
          <a:xfrm>
            <a:off x="6047256" y="3536900"/>
            <a:ext cx="5847348" cy="2308324"/>
          </a:xfrm>
          <a:prstGeom prst="rect">
            <a:avLst/>
          </a:prstGeom>
          <a:noFill/>
        </p:spPr>
        <p:txBody>
          <a:bodyPr wrap="square" rtlCol="0">
            <a:spAutoFit/>
          </a:bodyPr>
          <a:lstStyle/>
          <a:p>
            <a:pPr algn="just"/>
            <a:r>
              <a:rPr lang="en-US" dirty="0"/>
              <a:t>Common Applications:</a:t>
            </a:r>
          </a:p>
          <a:p>
            <a:pPr algn="just"/>
            <a:r>
              <a:rPr lang="en-US" dirty="0"/>
              <a:t> • Automotive industry – wheels, engines, gearboxes.</a:t>
            </a:r>
          </a:p>
          <a:p>
            <a:pPr algn="just"/>
            <a:r>
              <a:rPr lang="en-US" dirty="0"/>
              <a:t> • Electric motors, generators, and pumps.</a:t>
            </a:r>
          </a:p>
          <a:p>
            <a:pPr algn="just"/>
            <a:r>
              <a:rPr lang="en-US" dirty="0"/>
              <a:t> • Industrial machinery, conveyors, and turbines.</a:t>
            </a:r>
          </a:p>
          <a:p>
            <a:pPr algn="just"/>
            <a:r>
              <a:rPr lang="en-US" dirty="0"/>
              <a:t> • Aerospace and marine systems.</a:t>
            </a:r>
          </a:p>
          <a:p>
            <a:pPr algn="just"/>
            <a:r>
              <a:rPr lang="en-US" dirty="0"/>
              <a:t> • Household appliances – fans, washing machines.</a:t>
            </a:r>
          </a:p>
          <a:p>
            <a:pPr algn="just"/>
            <a:r>
              <a:rPr lang="en-US" dirty="0"/>
              <a:t> • Plain bearings: used in heavy-duty machinery and turbines for reliability</a:t>
            </a:r>
          </a:p>
        </p:txBody>
      </p:sp>
    </p:spTree>
    <p:extLst>
      <p:ext uri="{BB962C8B-B14F-4D97-AF65-F5344CB8AC3E}">
        <p14:creationId xmlns:p14="http://schemas.microsoft.com/office/powerpoint/2010/main" val="2738430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7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par>
                                <p:cTn id="20" presetID="31"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1000" fill="hold"/>
                                        <p:tgtEl>
                                          <p:spTgt spid="9"/>
                                        </p:tgtEl>
                                        <p:attrNameLst>
                                          <p:attrName>ppt_w</p:attrName>
                                        </p:attrNameLst>
                                      </p:cBhvr>
                                      <p:tavLst>
                                        <p:tav tm="0">
                                          <p:val>
                                            <p:fltVal val="0"/>
                                          </p:val>
                                        </p:tav>
                                        <p:tav tm="100000">
                                          <p:val>
                                            <p:strVal val="#ppt_w"/>
                                          </p:val>
                                        </p:tav>
                                      </p:tavLst>
                                    </p:anim>
                                    <p:anim calcmode="lin" valueType="num">
                                      <p:cBhvr>
                                        <p:cTn id="23" dur="1000" fill="hold"/>
                                        <p:tgtEl>
                                          <p:spTgt spid="9"/>
                                        </p:tgtEl>
                                        <p:attrNameLst>
                                          <p:attrName>ppt_h</p:attrName>
                                        </p:attrNameLst>
                                      </p:cBhvr>
                                      <p:tavLst>
                                        <p:tav tm="0">
                                          <p:val>
                                            <p:fltVal val="0"/>
                                          </p:val>
                                        </p:tav>
                                        <p:tav tm="100000">
                                          <p:val>
                                            <p:strVal val="#ppt_h"/>
                                          </p:val>
                                        </p:tav>
                                      </p:tavLst>
                                    </p:anim>
                                    <p:anim calcmode="lin" valueType="num">
                                      <p:cBhvr>
                                        <p:cTn id="24" dur="1000" fill="hold"/>
                                        <p:tgtEl>
                                          <p:spTgt spid="9"/>
                                        </p:tgtEl>
                                        <p:attrNameLst>
                                          <p:attrName>style.rotation</p:attrName>
                                        </p:attrNameLst>
                                      </p:cBhvr>
                                      <p:tavLst>
                                        <p:tav tm="0">
                                          <p:val>
                                            <p:fltVal val="90"/>
                                          </p:val>
                                        </p:tav>
                                        <p:tav tm="100000">
                                          <p:val>
                                            <p:fltVal val="0"/>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9" grpId="0" animBg="1"/>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283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8D517A-680E-5B5E-A0B9-43ACD3C6F8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759" y="0"/>
            <a:ext cx="5450305" cy="6858000"/>
          </a:xfrm>
          <a:prstGeom prst="rect">
            <a:avLst/>
          </a:prstGeom>
        </p:spPr>
      </p:pic>
      <p:sp>
        <p:nvSpPr>
          <p:cNvPr id="6" name="Rectangle 5">
            <a:extLst>
              <a:ext uri="{FF2B5EF4-FFF2-40B4-BE49-F238E27FC236}">
                <a16:creationId xmlns:a16="http://schemas.microsoft.com/office/drawing/2014/main" id="{8E2595E1-3296-9BEE-46B0-25177AC4EF8D}"/>
              </a:ext>
            </a:extLst>
          </p:cNvPr>
          <p:cNvSpPr/>
          <p:nvPr/>
        </p:nvSpPr>
        <p:spPr>
          <a:xfrm rot="15169220">
            <a:off x="4965718" y="-677403"/>
            <a:ext cx="8910015" cy="751497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Diagonal Corners Rounded 7">
            <a:extLst>
              <a:ext uri="{FF2B5EF4-FFF2-40B4-BE49-F238E27FC236}">
                <a16:creationId xmlns:a16="http://schemas.microsoft.com/office/drawing/2014/main" id="{376D1694-8FBA-B1E7-9437-46A62BF41BCC}"/>
              </a:ext>
            </a:extLst>
          </p:cNvPr>
          <p:cNvSpPr/>
          <p:nvPr/>
        </p:nvSpPr>
        <p:spPr>
          <a:xfrm>
            <a:off x="6096000" y="3134223"/>
            <a:ext cx="5546558" cy="1744579"/>
          </a:xfrm>
          <a:prstGeom prst="round2DiagRect">
            <a:avLst/>
          </a:prstGeom>
          <a:solidFill>
            <a:srgbClr val="27313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25328F7-62DF-9797-C6F3-62CA133DD8B0}"/>
              </a:ext>
            </a:extLst>
          </p:cNvPr>
          <p:cNvSpPr txBox="1"/>
          <p:nvPr/>
        </p:nvSpPr>
        <p:spPr>
          <a:xfrm>
            <a:off x="6302959" y="3429000"/>
            <a:ext cx="6882064" cy="1200329"/>
          </a:xfrm>
          <a:prstGeom prst="rect">
            <a:avLst/>
          </a:prstGeom>
          <a:noFill/>
        </p:spPr>
        <p:txBody>
          <a:bodyPr wrap="square" rtlCol="0">
            <a:spAutoFit/>
          </a:bodyPr>
          <a:lstStyle/>
          <a:p>
            <a:r>
              <a:rPr lang="en-US" dirty="0">
                <a:solidFill>
                  <a:schemeClr val="bg1"/>
                </a:solidFill>
              </a:rPr>
              <a:t>Main Purposes:</a:t>
            </a:r>
          </a:p>
          <a:p>
            <a:pPr marL="285750" indent="-285750">
              <a:buFont typeface="Arial" panose="020B0604020202020204" pitchFamily="34" charset="0"/>
              <a:buChar char="•"/>
            </a:pPr>
            <a:r>
              <a:rPr lang="en-US" dirty="0">
                <a:solidFill>
                  <a:schemeClr val="bg1"/>
                </a:solidFill>
              </a:rPr>
              <a:t>To change speed (increase or decrease)</a:t>
            </a:r>
          </a:p>
          <a:p>
            <a:pPr marL="285750" indent="-285750">
              <a:buFont typeface="Arial" panose="020B0604020202020204" pitchFamily="34" charset="0"/>
              <a:buChar char="•"/>
            </a:pPr>
            <a:r>
              <a:rPr lang="en-US" dirty="0">
                <a:solidFill>
                  <a:schemeClr val="bg1"/>
                </a:solidFill>
              </a:rPr>
              <a:t>To change torque</a:t>
            </a:r>
          </a:p>
          <a:p>
            <a:pPr marL="285750" indent="-285750">
              <a:buFont typeface="Arial" panose="020B0604020202020204" pitchFamily="34" charset="0"/>
              <a:buChar char="•"/>
            </a:pPr>
            <a:r>
              <a:rPr lang="en-US" dirty="0">
                <a:solidFill>
                  <a:schemeClr val="bg1"/>
                </a:solidFill>
              </a:rPr>
              <a:t>To change direction of motion</a:t>
            </a:r>
          </a:p>
        </p:txBody>
      </p:sp>
      <p:sp>
        <p:nvSpPr>
          <p:cNvPr id="9" name="TextBox 8">
            <a:extLst>
              <a:ext uri="{FF2B5EF4-FFF2-40B4-BE49-F238E27FC236}">
                <a16:creationId xmlns:a16="http://schemas.microsoft.com/office/drawing/2014/main" id="{E2AE54CD-337B-21C0-791E-CD5E3363626C}"/>
              </a:ext>
            </a:extLst>
          </p:cNvPr>
          <p:cNvSpPr txBox="1"/>
          <p:nvPr/>
        </p:nvSpPr>
        <p:spPr>
          <a:xfrm>
            <a:off x="5185609" y="1160162"/>
            <a:ext cx="6882064" cy="1200329"/>
          </a:xfrm>
          <a:prstGeom prst="rect">
            <a:avLst/>
          </a:prstGeom>
          <a:noFill/>
        </p:spPr>
        <p:txBody>
          <a:bodyPr wrap="square" rtlCol="0">
            <a:spAutoFit/>
          </a:bodyPr>
          <a:lstStyle/>
          <a:p>
            <a:pPr algn="just"/>
            <a:r>
              <a:rPr lang="en-US" sz="2400" dirty="0"/>
              <a:t>Main Purposes: To change speed (increase or decrease)To change torque To change direction of motion</a:t>
            </a:r>
          </a:p>
        </p:txBody>
      </p:sp>
    </p:spTree>
    <p:extLst>
      <p:ext uri="{BB962C8B-B14F-4D97-AF65-F5344CB8AC3E}">
        <p14:creationId xmlns:p14="http://schemas.microsoft.com/office/powerpoint/2010/main" val="1256485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01A26"/>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6EBB6F5-118E-2F3A-5309-247AC6C55A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823284" cy="6858000"/>
          </a:xfrm>
          <a:prstGeom prst="rect">
            <a:avLst/>
          </a:prstGeom>
        </p:spPr>
      </p:pic>
      <p:sp>
        <p:nvSpPr>
          <p:cNvPr id="8" name="Rectangle 7">
            <a:extLst>
              <a:ext uri="{FF2B5EF4-FFF2-40B4-BE49-F238E27FC236}">
                <a16:creationId xmlns:a16="http://schemas.microsoft.com/office/drawing/2014/main" id="{5DEA3809-8376-FFCD-F33B-AE823F68F284}"/>
              </a:ext>
            </a:extLst>
          </p:cNvPr>
          <p:cNvSpPr/>
          <p:nvPr/>
        </p:nvSpPr>
        <p:spPr>
          <a:xfrm>
            <a:off x="5702970" y="2851484"/>
            <a:ext cx="6256420" cy="2322096"/>
          </a:xfrm>
          <a:prstGeom prst="rect">
            <a:avLst/>
          </a:prstGeom>
          <a:solidFill>
            <a:srgbClr val="DDE3E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B9AC644-4C97-EBCE-8A00-1FFAE7EF2B91}"/>
              </a:ext>
            </a:extLst>
          </p:cNvPr>
          <p:cNvSpPr/>
          <p:nvPr/>
        </p:nvSpPr>
        <p:spPr>
          <a:xfrm>
            <a:off x="5221706" y="1782684"/>
            <a:ext cx="5534526" cy="1395665"/>
          </a:xfrm>
          <a:prstGeom prst="rect">
            <a:avLst/>
          </a:prstGeom>
          <a:solidFill>
            <a:srgbClr val="28445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2452576-CF7B-B941-4791-16437382B77A}"/>
              </a:ext>
            </a:extLst>
          </p:cNvPr>
          <p:cNvSpPr txBox="1"/>
          <p:nvPr/>
        </p:nvSpPr>
        <p:spPr>
          <a:xfrm>
            <a:off x="5221706" y="1854063"/>
            <a:ext cx="5727031" cy="954107"/>
          </a:xfrm>
          <a:prstGeom prst="rect">
            <a:avLst/>
          </a:prstGeom>
          <a:noFill/>
        </p:spPr>
        <p:txBody>
          <a:bodyPr wrap="square" rtlCol="0">
            <a:spAutoFit/>
          </a:bodyPr>
          <a:lstStyle/>
          <a:p>
            <a:r>
              <a:rPr lang="en-US" sz="2800" dirty="0">
                <a:solidFill>
                  <a:schemeClr val="bg1"/>
                </a:solidFill>
              </a:rPr>
              <a:t>A gear train where each shaft carries only one gear.</a:t>
            </a:r>
          </a:p>
        </p:txBody>
      </p:sp>
      <p:sp>
        <p:nvSpPr>
          <p:cNvPr id="17" name="TextBox 16">
            <a:extLst>
              <a:ext uri="{FF2B5EF4-FFF2-40B4-BE49-F238E27FC236}">
                <a16:creationId xmlns:a16="http://schemas.microsoft.com/office/drawing/2014/main" id="{1B0CB107-D00D-3C23-9EFD-686410D7EC30}"/>
              </a:ext>
            </a:extLst>
          </p:cNvPr>
          <p:cNvSpPr txBox="1"/>
          <p:nvPr/>
        </p:nvSpPr>
        <p:spPr>
          <a:xfrm>
            <a:off x="5799223" y="3429000"/>
            <a:ext cx="5727031" cy="1200329"/>
          </a:xfrm>
          <a:prstGeom prst="rect">
            <a:avLst/>
          </a:prstGeom>
          <a:noFill/>
        </p:spPr>
        <p:txBody>
          <a:bodyPr wrap="square" rtlCol="0">
            <a:spAutoFit/>
          </a:bodyPr>
          <a:lstStyle/>
          <a:p>
            <a:r>
              <a:rPr lang="en-US" dirty="0"/>
              <a:t>Features:</a:t>
            </a:r>
          </a:p>
          <a:p>
            <a:pPr marL="285750" indent="-285750">
              <a:buFont typeface="Arial" panose="020B0604020202020204" pitchFamily="34" charset="0"/>
              <a:buChar char="•"/>
            </a:pPr>
            <a:r>
              <a:rPr lang="en-US" dirty="0"/>
              <a:t>Used for small speed reduction.</a:t>
            </a:r>
          </a:p>
          <a:p>
            <a:pPr marL="285750" indent="-285750">
              <a:buFont typeface="Arial" panose="020B0604020202020204" pitchFamily="34" charset="0"/>
              <a:buChar char="•"/>
            </a:pPr>
            <a:r>
              <a:rPr lang="en-US" dirty="0"/>
              <a:t>Easy to design and assemble.</a:t>
            </a:r>
          </a:p>
          <a:p>
            <a:pPr marL="285750" indent="-285750">
              <a:buFont typeface="Arial" panose="020B0604020202020204" pitchFamily="34" charset="0"/>
              <a:buChar char="•"/>
            </a:pPr>
            <a:r>
              <a:rPr lang="en-US" dirty="0"/>
              <a:t>Direction of rotation alternates with each gear.</a:t>
            </a:r>
          </a:p>
        </p:txBody>
      </p:sp>
    </p:spTree>
    <p:extLst>
      <p:ext uri="{BB962C8B-B14F-4D97-AF65-F5344CB8AC3E}">
        <p14:creationId xmlns:p14="http://schemas.microsoft.com/office/powerpoint/2010/main" val="2572890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par>
                                <p:cTn id="21" presetID="3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1000" fill="hold"/>
                                        <p:tgtEl>
                                          <p:spTgt spid="17"/>
                                        </p:tgtEl>
                                        <p:attrNameLst>
                                          <p:attrName>ppt_w</p:attrName>
                                        </p:attrNameLst>
                                      </p:cBhvr>
                                      <p:tavLst>
                                        <p:tav tm="0">
                                          <p:val>
                                            <p:fltVal val="0"/>
                                          </p:val>
                                        </p:tav>
                                        <p:tav tm="100000">
                                          <p:val>
                                            <p:strVal val="#ppt_w"/>
                                          </p:val>
                                        </p:tav>
                                      </p:tavLst>
                                    </p:anim>
                                    <p:anim calcmode="lin" valueType="num">
                                      <p:cBhvr>
                                        <p:cTn id="24" dur="1000" fill="hold"/>
                                        <p:tgtEl>
                                          <p:spTgt spid="17"/>
                                        </p:tgtEl>
                                        <p:attrNameLst>
                                          <p:attrName>ppt_h</p:attrName>
                                        </p:attrNameLst>
                                      </p:cBhvr>
                                      <p:tavLst>
                                        <p:tav tm="0">
                                          <p:val>
                                            <p:fltVal val="0"/>
                                          </p:val>
                                        </p:tav>
                                        <p:tav tm="100000">
                                          <p:val>
                                            <p:strVal val="#ppt_h"/>
                                          </p:val>
                                        </p:tav>
                                      </p:tavLst>
                                    </p:anim>
                                    <p:anim calcmode="lin" valueType="num">
                                      <p:cBhvr>
                                        <p:cTn id="25" dur="1000" fill="hold"/>
                                        <p:tgtEl>
                                          <p:spTgt spid="17"/>
                                        </p:tgtEl>
                                        <p:attrNameLst>
                                          <p:attrName>style.rotation</p:attrName>
                                        </p:attrNameLst>
                                      </p:cBhvr>
                                      <p:tavLst>
                                        <p:tav tm="0">
                                          <p:val>
                                            <p:fltVal val="90"/>
                                          </p:val>
                                        </p:tav>
                                        <p:tav tm="100000">
                                          <p:val>
                                            <p:fltVal val="0"/>
                                          </p:val>
                                        </p:tav>
                                      </p:tavLst>
                                    </p:anim>
                                    <p:animEffect transition="in" filter="fade">
                                      <p:cBhvr>
                                        <p:cTn id="26" dur="1000"/>
                                        <p:tgtEl>
                                          <p:spTgt spid="17"/>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p:cTn id="29" dur="1000" fill="hold"/>
                                        <p:tgtEl>
                                          <p:spTgt spid="8"/>
                                        </p:tgtEl>
                                        <p:attrNameLst>
                                          <p:attrName>ppt_w</p:attrName>
                                        </p:attrNameLst>
                                      </p:cBhvr>
                                      <p:tavLst>
                                        <p:tav tm="0">
                                          <p:val>
                                            <p:fltVal val="0"/>
                                          </p:val>
                                        </p:tav>
                                        <p:tav tm="100000">
                                          <p:val>
                                            <p:strVal val="#ppt_w"/>
                                          </p:val>
                                        </p:tav>
                                      </p:tavLst>
                                    </p:anim>
                                    <p:anim calcmode="lin" valueType="num">
                                      <p:cBhvr>
                                        <p:cTn id="30" dur="1000" fill="hold"/>
                                        <p:tgtEl>
                                          <p:spTgt spid="8"/>
                                        </p:tgtEl>
                                        <p:attrNameLst>
                                          <p:attrName>ppt_h</p:attrName>
                                        </p:attrNameLst>
                                      </p:cBhvr>
                                      <p:tavLst>
                                        <p:tav tm="0">
                                          <p:val>
                                            <p:fltVal val="0"/>
                                          </p:val>
                                        </p:tav>
                                        <p:tav tm="100000">
                                          <p:val>
                                            <p:strVal val="#ppt_h"/>
                                          </p:val>
                                        </p:tav>
                                      </p:tavLst>
                                    </p:anim>
                                    <p:anim calcmode="lin" valueType="num">
                                      <p:cBhvr>
                                        <p:cTn id="31" dur="1000" fill="hold"/>
                                        <p:tgtEl>
                                          <p:spTgt spid="8"/>
                                        </p:tgtEl>
                                        <p:attrNameLst>
                                          <p:attrName>style.rotation</p:attrName>
                                        </p:attrNameLst>
                                      </p:cBhvr>
                                      <p:tavLst>
                                        <p:tav tm="0">
                                          <p:val>
                                            <p:fltVal val="90"/>
                                          </p:val>
                                        </p:tav>
                                        <p:tav tm="100000">
                                          <p:val>
                                            <p:fltVal val="0"/>
                                          </p:val>
                                        </p:tav>
                                      </p:tavLst>
                                    </p:anim>
                                    <p:animEffect transition="in" filter="fade">
                                      <p:cBhvr>
                                        <p:cTn id="3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1101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8A5663-697E-AF3F-74AD-0228640A41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8610" y="0"/>
            <a:ext cx="5863389" cy="6858000"/>
          </a:xfrm>
          <a:prstGeom prst="rect">
            <a:avLst/>
          </a:prstGeom>
        </p:spPr>
      </p:pic>
      <p:sp>
        <p:nvSpPr>
          <p:cNvPr id="6" name="Rectangle 5">
            <a:extLst>
              <a:ext uri="{FF2B5EF4-FFF2-40B4-BE49-F238E27FC236}">
                <a16:creationId xmlns:a16="http://schemas.microsoft.com/office/drawing/2014/main" id="{BD00C3AC-BE5D-D69D-40DE-5D0DC056393C}"/>
              </a:ext>
            </a:extLst>
          </p:cNvPr>
          <p:cNvSpPr/>
          <p:nvPr/>
        </p:nvSpPr>
        <p:spPr>
          <a:xfrm rot="17159375">
            <a:off x="-1976834" y="-255631"/>
            <a:ext cx="8854553" cy="699145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D32E92A-DBAC-7C16-7E1D-F91AE80106F4}"/>
              </a:ext>
            </a:extLst>
          </p:cNvPr>
          <p:cNvSpPr txBox="1"/>
          <p:nvPr/>
        </p:nvSpPr>
        <p:spPr>
          <a:xfrm>
            <a:off x="790072" y="1419725"/>
            <a:ext cx="4776538" cy="3139321"/>
          </a:xfrm>
          <a:prstGeom prst="rect">
            <a:avLst/>
          </a:prstGeom>
          <a:noFill/>
        </p:spPr>
        <p:txBody>
          <a:bodyPr wrap="square" rtlCol="0">
            <a:spAutoFit/>
          </a:bodyPr>
          <a:lstStyle/>
          <a:p>
            <a:pPr algn="just"/>
            <a:r>
              <a:rPr lang="en-US" dirty="0"/>
              <a:t>A gear train where at least one shaft carries two gears that rotate together.</a:t>
            </a:r>
          </a:p>
          <a:p>
            <a:pPr algn="just"/>
            <a:endParaRPr lang="en-US" dirty="0"/>
          </a:p>
          <a:p>
            <a:pPr algn="just"/>
            <a:r>
              <a:rPr lang="en-US" dirty="0"/>
              <a:t>Features:</a:t>
            </a:r>
          </a:p>
          <a:p>
            <a:pPr algn="just"/>
            <a:r>
              <a:rPr lang="en-US" dirty="0"/>
              <a:t>Used for large speed reduction in a compact space.</a:t>
            </a:r>
          </a:p>
          <a:p>
            <a:pPr algn="just"/>
            <a:r>
              <a:rPr lang="en-US" dirty="0"/>
              <a:t>Found in machines, watches, and gearboxes.</a:t>
            </a:r>
          </a:p>
          <a:p>
            <a:pPr algn="just"/>
            <a:endParaRPr lang="en-US" dirty="0"/>
          </a:p>
          <a:p>
            <a:pPr algn="just"/>
            <a:r>
              <a:rPr lang="en-US" dirty="0"/>
              <a:t>Velocity Ratio: If gears are connected as: Gear 1 → Gear 2–3 (compound) → Gear 4</a:t>
            </a:r>
          </a:p>
          <a:p>
            <a:pPr algn="just"/>
            <a:endParaRPr lang="en-US" dirty="0"/>
          </a:p>
        </p:txBody>
      </p:sp>
    </p:spTree>
    <p:extLst>
      <p:ext uri="{BB962C8B-B14F-4D97-AF65-F5344CB8AC3E}">
        <p14:creationId xmlns:p14="http://schemas.microsoft.com/office/powerpoint/2010/main" val="1704089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53" presetClass="entr" presetSubtype="16"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heel(1)">
                                      <p:cBhvr>
                                        <p:cTn id="1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73228-A608-FAFF-ADA8-BC952B73490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7244161C-028C-F589-131F-480F1DB99B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30226" y="-131445"/>
            <a:ext cx="7120890" cy="7120890"/>
          </a:xfrm>
        </p:spPr>
      </p:pic>
      <p:sp>
        <p:nvSpPr>
          <p:cNvPr id="7" name="Rectangle: Diagonal Corners Snipped 6">
            <a:extLst>
              <a:ext uri="{FF2B5EF4-FFF2-40B4-BE49-F238E27FC236}">
                <a16:creationId xmlns:a16="http://schemas.microsoft.com/office/drawing/2014/main" id="{0B89A0A6-2766-1154-4B0C-4DD72FA73E31}"/>
              </a:ext>
            </a:extLst>
          </p:cNvPr>
          <p:cNvSpPr/>
          <p:nvPr/>
        </p:nvSpPr>
        <p:spPr>
          <a:xfrm>
            <a:off x="125730" y="582930"/>
            <a:ext cx="6812280" cy="4629150"/>
          </a:xfrm>
          <a:prstGeom prst="snip2DiagRect">
            <a:avLst/>
          </a:prstGeom>
          <a:solidFill>
            <a:srgbClr val="E5CEBA"/>
          </a:solidFill>
          <a:ln>
            <a:solidFill>
              <a:srgbClr val="E1C5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AF0A440F-92D8-660E-4176-096A76479681}"/>
              </a:ext>
            </a:extLst>
          </p:cNvPr>
          <p:cNvSpPr txBox="1"/>
          <p:nvPr/>
        </p:nvSpPr>
        <p:spPr>
          <a:xfrm>
            <a:off x="125730" y="986915"/>
            <a:ext cx="6710076" cy="3293209"/>
          </a:xfrm>
          <a:prstGeom prst="rect">
            <a:avLst/>
          </a:prstGeom>
          <a:noFill/>
        </p:spPr>
        <p:txBody>
          <a:bodyPr wrap="square" rtlCol="0">
            <a:spAutoFit/>
          </a:bodyPr>
          <a:lstStyle/>
          <a:p>
            <a:pPr algn="just"/>
            <a:r>
              <a:rPr lang="en-US" sz="2800" b="1" dirty="0">
                <a:latin typeface="Arial" panose="020B0604020202020204" pitchFamily="34" charset="0"/>
                <a:cs typeface="Arial" panose="020B0604020202020204" pitchFamily="34" charset="0"/>
              </a:rPr>
              <a:t>   Classification of Friction </a:t>
            </a:r>
            <a:endParaRPr lang="en-US" b="1" dirty="0">
              <a:latin typeface="Arial" panose="020B0604020202020204" pitchFamily="34" charset="0"/>
              <a:cs typeface="Arial" panose="020B0604020202020204" pitchFamily="34" charset="0"/>
            </a:endParaRPr>
          </a:p>
          <a:p>
            <a:pPr algn="just"/>
            <a:endParaRPr lang="en-US" b="1" dirty="0">
              <a:latin typeface="Arial" panose="020B0604020202020204" pitchFamily="34" charset="0"/>
              <a:cs typeface="Arial" panose="020B0604020202020204" pitchFamily="34" charset="0"/>
            </a:endParaRPr>
          </a:p>
          <a:p>
            <a:pPr marL="342900" indent="-342900" algn="just">
              <a:buAutoNum type="arabicPeriod"/>
            </a:pPr>
            <a:r>
              <a:rPr lang="en-US" dirty="0">
                <a:latin typeface="Arial" panose="020B0604020202020204" pitchFamily="34" charset="0"/>
                <a:cs typeface="Arial" panose="020B0604020202020204" pitchFamily="34" charset="0"/>
              </a:rPr>
              <a:t>Static Friction: Friction when surfaces are in contact but not moving. </a:t>
            </a:r>
          </a:p>
          <a:p>
            <a:pPr algn="just"/>
            <a:r>
              <a:rPr lang="en-US" dirty="0">
                <a:latin typeface="Arial" panose="020B0604020202020204" pitchFamily="34" charset="0"/>
                <a:cs typeface="Arial" panose="020B0604020202020204" pitchFamily="34" charset="0"/>
              </a:rPr>
              <a:t>2. Kinetic Friction: Friction during sliding motion. </a:t>
            </a:r>
          </a:p>
          <a:p>
            <a:pPr algn="just"/>
            <a:r>
              <a:rPr lang="en-US" dirty="0">
                <a:latin typeface="Arial" panose="020B0604020202020204" pitchFamily="34" charset="0"/>
                <a:cs typeface="Arial" panose="020B0604020202020204" pitchFamily="34" charset="0"/>
              </a:rPr>
              <a:t>3. Rolling Friction: Friction when an object rolls over a surface.</a:t>
            </a:r>
          </a:p>
          <a:p>
            <a:pPr algn="just"/>
            <a:r>
              <a:rPr lang="en-US" dirty="0">
                <a:latin typeface="Arial" panose="020B0604020202020204" pitchFamily="34" charset="0"/>
                <a:cs typeface="Arial" panose="020B0604020202020204" pitchFamily="34" charset="0"/>
              </a:rPr>
              <a:t>4. Fluid Friction: Friction in liquids or gases. </a:t>
            </a:r>
          </a:p>
          <a:p>
            <a:pPr algn="just"/>
            <a:r>
              <a:rPr lang="en-US" dirty="0">
                <a:latin typeface="Arial" panose="020B0604020202020204" pitchFamily="34" charset="0"/>
                <a:cs typeface="Arial" panose="020B0604020202020204" pitchFamily="34" charset="0"/>
              </a:rPr>
              <a:t>5. Dry Friction: Friction between solid surfaces without lubrication. </a:t>
            </a:r>
          </a:p>
          <a:p>
            <a:pPr algn="just"/>
            <a:r>
              <a:rPr lang="en-US" dirty="0">
                <a:latin typeface="Arial" panose="020B0604020202020204" pitchFamily="34" charset="0"/>
                <a:cs typeface="Arial" panose="020B0604020202020204" pitchFamily="34" charset="0"/>
              </a:rPr>
              <a:t>6. Lubricated Friction: Friction between surfaces with a lubricant applied.</a:t>
            </a:r>
          </a:p>
        </p:txBody>
      </p:sp>
    </p:spTree>
    <p:extLst>
      <p:ext uri="{BB962C8B-B14F-4D97-AF65-F5344CB8AC3E}">
        <p14:creationId xmlns:p14="http://schemas.microsoft.com/office/powerpoint/2010/main" val="376240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40236-CB32-8E24-5545-6EAA81C95125}"/>
              </a:ext>
            </a:extLst>
          </p:cNvPr>
          <p:cNvSpPr>
            <a:spLocks noGrp="1"/>
          </p:cNvSpPr>
          <p:nvPr>
            <p:ph type="title"/>
          </p:nvPr>
        </p:nvSpPr>
        <p:spPr>
          <a:xfrm>
            <a:off x="838200" y="777240"/>
            <a:ext cx="4053840" cy="913448"/>
          </a:xfrm>
        </p:spPr>
        <p:txBody>
          <a:bodyPr/>
          <a:lstStyle/>
          <a:p>
            <a:endParaRPr lang="en-US" dirty="0"/>
          </a:p>
        </p:txBody>
      </p:sp>
      <p:pic>
        <p:nvPicPr>
          <p:cNvPr id="5" name="Content Placeholder 4">
            <a:extLst>
              <a:ext uri="{FF2B5EF4-FFF2-40B4-BE49-F238E27FC236}">
                <a16:creationId xmlns:a16="http://schemas.microsoft.com/office/drawing/2014/main" id="{F82E04E9-F438-F36E-EDF5-A5048FE7E05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5558791" cy="6858000"/>
          </a:xfrm>
        </p:spPr>
      </p:pic>
      <p:sp>
        <p:nvSpPr>
          <p:cNvPr id="7" name="TextBox 6">
            <a:extLst>
              <a:ext uri="{FF2B5EF4-FFF2-40B4-BE49-F238E27FC236}">
                <a16:creationId xmlns:a16="http://schemas.microsoft.com/office/drawing/2014/main" id="{999E12EF-B20A-BF0C-B4C2-03F40692FBD7}"/>
              </a:ext>
            </a:extLst>
          </p:cNvPr>
          <p:cNvSpPr txBox="1"/>
          <p:nvPr/>
        </p:nvSpPr>
        <p:spPr>
          <a:xfrm>
            <a:off x="5558791" y="777240"/>
            <a:ext cx="6461762" cy="397031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STATIC FRICTION (BEFORE MOVEMENT STARTS) </a:t>
            </a:r>
          </a:p>
          <a:p>
            <a:r>
              <a:rPr lang="en-US" dirty="0">
                <a:latin typeface="Arial" panose="020B0604020202020204" pitchFamily="34" charset="0"/>
                <a:cs typeface="Arial" panose="020B0604020202020204" pitchFamily="34" charset="0"/>
              </a:rPr>
              <a:t>• This friction acts when an object is not moving. </a:t>
            </a:r>
          </a:p>
          <a:p>
            <a:r>
              <a:rPr lang="en-US" dirty="0">
                <a:latin typeface="Arial" panose="020B0604020202020204" pitchFamily="34" charset="0"/>
                <a:cs typeface="Arial" panose="020B0604020202020204" pitchFamily="34" charset="0"/>
              </a:rPr>
              <a:t>• It prevents the object from starting to move.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Example: When you try to push a heavy box on the floor, at first it doesn’t move. This is because static friction is strong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Kinetic Friction(During Motion)</a:t>
            </a:r>
          </a:p>
          <a:p>
            <a:r>
              <a:rPr lang="en-US" dirty="0">
                <a:latin typeface="Arial" panose="020B0604020202020204" pitchFamily="34" charset="0"/>
                <a:cs typeface="Arial" panose="020B0604020202020204" pitchFamily="34" charset="0"/>
              </a:rPr>
              <a:t> • This friction acts when an object already sliding or moving.</a:t>
            </a:r>
          </a:p>
          <a:p>
            <a:r>
              <a:rPr lang="en-US" dirty="0">
                <a:latin typeface="Arial" panose="020B0604020202020204" pitchFamily="34" charset="0"/>
                <a:cs typeface="Arial" panose="020B0604020202020204" pitchFamily="34" charset="0"/>
              </a:rPr>
              <a:t> • That’s why once an object starts moving, it is easier to keep it moving.</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 Example: Once the box starts sliding, you feel it is easier to push. Now kinetic friction is acting, which is weaker</a:t>
            </a:r>
          </a:p>
        </p:txBody>
      </p:sp>
    </p:spTree>
    <p:extLst>
      <p:ext uri="{BB962C8B-B14F-4D97-AF65-F5344CB8AC3E}">
        <p14:creationId xmlns:p14="http://schemas.microsoft.com/office/powerpoint/2010/main" val="365362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randombar(horizontal)">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9E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C13D1-6981-DE48-4F62-9C86BAFB2CBA}"/>
              </a:ext>
            </a:extLst>
          </p:cNvPr>
          <p:cNvSpPr>
            <a:spLocks noGrp="1"/>
          </p:cNvSpPr>
          <p:nvPr>
            <p:ph type="title"/>
          </p:nvPr>
        </p:nvSpPr>
        <p:spPr>
          <a:xfrm>
            <a:off x="8881110" y="365125"/>
            <a:ext cx="2472690" cy="1246505"/>
          </a:xfrm>
        </p:spPr>
        <p:txBody>
          <a:bodyPr/>
          <a:lstStyle/>
          <a:p>
            <a:endParaRPr lang="en-US" dirty="0"/>
          </a:p>
        </p:txBody>
      </p:sp>
      <p:pic>
        <p:nvPicPr>
          <p:cNvPr id="5" name="Content Placeholder 4">
            <a:extLst>
              <a:ext uri="{FF2B5EF4-FFF2-40B4-BE49-F238E27FC236}">
                <a16:creationId xmlns:a16="http://schemas.microsoft.com/office/drawing/2014/main" id="{827D3F9A-FF3D-560F-1C30-209E74B541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97930" y="0"/>
            <a:ext cx="5955189" cy="6858000"/>
          </a:xfrm>
        </p:spPr>
      </p:pic>
      <p:sp>
        <p:nvSpPr>
          <p:cNvPr id="6" name="Rectangle 5">
            <a:extLst>
              <a:ext uri="{FF2B5EF4-FFF2-40B4-BE49-F238E27FC236}">
                <a16:creationId xmlns:a16="http://schemas.microsoft.com/office/drawing/2014/main" id="{5968E377-9FB0-4506-2ACE-BD652D4FD149}"/>
              </a:ext>
            </a:extLst>
          </p:cNvPr>
          <p:cNvSpPr/>
          <p:nvPr/>
        </p:nvSpPr>
        <p:spPr>
          <a:xfrm rot="16900793">
            <a:off x="-2284944" y="-62447"/>
            <a:ext cx="9932670" cy="69828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17FBA84-DE44-31B3-9C2C-5EC78B5DA3E6}"/>
              </a:ext>
            </a:extLst>
          </p:cNvPr>
          <p:cNvSpPr txBox="1"/>
          <p:nvPr/>
        </p:nvSpPr>
        <p:spPr>
          <a:xfrm>
            <a:off x="838200" y="1201441"/>
            <a:ext cx="5898435" cy="369331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Friction helps fibers hold each other, so they do not slip away.</a:t>
            </a:r>
          </a:p>
          <a:p>
            <a:r>
              <a:rPr lang="en-US" dirty="0">
                <a:latin typeface="Arial" panose="020B0604020202020204" pitchFamily="34" charset="0"/>
                <a:cs typeface="Arial" panose="020B0604020202020204" pitchFamily="34" charset="0"/>
              </a:rPr>
              <a:t>• If friction is higher, the fibers stick together better, and the yarn becomes stronger.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Moderate friction gives: </a:t>
            </a:r>
          </a:p>
          <a:p>
            <a:r>
              <a:rPr lang="en-US" dirty="0">
                <a:latin typeface="Arial" panose="020B0604020202020204" pitchFamily="34" charset="0"/>
                <a:cs typeface="Arial" panose="020B0604020202020204" pitchFamily="34" charset="0"/>
              </a:rPr>
              <a:t>• Better control during spinning </a:t>
            </a:r>
          </a:p>
          <a:p>
            <a:r>
              <a:rPr lang="en-US" dirty="0">
                <a:latin typeface="Arial" panose="020B0604020202020204" pitchFamily="34" charset="0"/>
                <a:cs typeface="Arial" panose="020B0604020202020204" pitchFamily="34" charset="0"/>
              </a:rPr>
              <a:t>• Less fiber slipping </a:t>
            </a:r>
          </a:p>
          <a:p>
            <a:r>
              <a:rPr lang="en-US" dirty="0">
                <a:latin typeface="Arial" panose="020B0604020202020204" pitchFamily="34" charset="0"/>
                <a:cs typeface="Arial" panose="020B0604020202020204" pitchFamily="34" charset="0"/>
              </a:rPr>
              <a:t>• Smooth and even yarn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High Friction gives: </a:t>
            </a:r>
          </a:p>
          <a:p>
            <a:r>
              <a:rPr lang="en-US" dirty="0">
                <a:latin typeface="Arial" panose="020B0604020202020204" pitchFamily="34" charset="0"/>
                <a:cs typeface="Arial" panose="020B0604020202020204" pitchFamily="34" charset="0"/>
              </a:rPr>
              <a:t>• Smooth fibers can get damaged. </a:t>
            </a:r>
          </a:p>
          <a:p>
            <a:r>
              <a:rPr lang="en-US" dirty="0">
                <a:latin typeface="Arial" panose="020B0604020202020204" pitchFamily="34" charset="0"/>
                <a:cs typeface="Arial" panose="020B0604020202020204" pitchFamily="34" charset="0"/>
              </a:rPr>
              <a:t>• The yarn may become rough and weak</a:t>
            </a:r>
          </a:p>
        </p:txBody>
      </p:sp>
    </p:spTree>
    <p:extLst>
      <p:ext uri="{BB962C8B-B14F-4D97-AF65-F5344CB8AC3E}">
        <p14:creationId xmlns:p14="http://schemas.microsoft.com/office/powerpoint/2010/main" val="31460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637D6E-64BF-E941-B70E-4A6C20351E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180" y="-66583"/>
            <a:ext cx="6858000" cy="6924583"/>
          </a:xfrm>
          <a:prstGeom prst="rect">
            <a:avLst/>
          </a:prstGeom>
        </p:spPr>
      </p:pic>
      <p:sp>
        <p:nvSpPr>
          <p:cNvPr id="6" name="Rectangle 5">
            <a:extLst>
              <a:ext uri="{FF2B5EF4-FFF2-40B4-BE49-F238E27FC236}">
                <a16:creationId xmlns:a16="http://schemas.microsoft.com/office/drawing/2014/main" id="{F161165F-0255-BA58-2784-596DF24058B2}"/>
              </a:ext>
            </a:extLst>
          </p:cNvPr>
          <p:cNvSpPr/>
          <p:nvPr/>
        </p:nvSpPr>
        <p:spPr>
          <a:xfrm>
            <a:off x="-23446" y="1101968"/>
            <a:ext cx="7924800" cy="4407878"/>
          </a:xfrm>
          <a:prstGeom prst="rect">
            <a:avLst/>
          </a:prstGeom>
          <a:solidFill>
            <a:srgbClr val="585B5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CF69B9B-327A-A3F3-D6A8-5A5EF27D686E}"/>
              </a:ext>
            </a:extLst>
          </p:cNvPr>
          <p:cNvSpPr/>
          <p:nvPr/>
        </p:nvSpPr>
        <p:spPr>
          <a:xfrm>
            <a:off x="4865076" y="1101968"/>
            <a:ext cx="4126523" cy="440787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9B8BEB0-2812-0965-E0A2-8C030328A5D1}"/>
              </a:ext>
            </a:extLst>
          </p:cNvPr>
          <p:cNvSpPr txBox="1"/>
          <p:nvPr/>
        </p:nvSpPr>
        <p:spPr>
          <a:xfrm>
            <a:off x="161987" y="1597747"/>
            <a:ext cx="8063614" cy="3139321"/>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Mechanics have many parts, and these parts </a:t>
            </a:r>
          </a:p>
          <a:p>
            <a:pPr marL="342900" indent="-342900">
              <a:buAutoNum type="arabicPeriod"/>
            </a:pPr>
            <a:r>
              <a:rPr lang="en-US" dirty="0">
                <a:solidFill>
                  <a:schemeClr val="bg1"/>
                </a:solidFill>
                <a:latin typeface="Arial" panose="020B0604020202020204" pitchFamily="34" charset="0"/>
                <a:cs typeface="Arial" panose="020B0604020202020204" pitchFamily="34" charset="0"/>
              </a:rPr>
              <a:t>Motion Transmission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This means moving motion from one part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Example: One  gear  turns,  and  it  makes  </a:t>
            </a:r>
          </a:p>
          <a:p>
            <a:r>
              <a:rPr lang="en-US" dirty="0">
                <a:solidFill>
                  <a:schemeClr val="bg1"/>
                </a:solidFill>
                <a:latin typeface="Arial" panose="020B0604020202020204" pitchFamily="34" charset="0"/>
                <a:cs typeface="Arial" panose="020B0604020202020204" pitchFamily="34" charset="0"/>
              </a:rPr>
              <a:t>2. Power Transmission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This means sending energy to make work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Example: A car engine gives power to the </a:t>
            </a:r>
          </a:p>
          <a:p>
            <a:r>
              <a:rPr lang="en-US" dirty="0">
                <a:solidFill>
                  <a:schemeClr val="bg1"/>
                </a:solidFill>
                <a:latin typeface="Arial" panose="020B0604020202020204" pitchFamily="34" charset="0"/>
                <a:cs typeface="Arial" panose="020B0604020202020204" pitchFamily="34" charset="0"/>
              </a:rPr>
              <a:t>Systems that help in transmission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Gears → transfer motion from one rotating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Belts and Chains → transfer motion over a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Bearings → help parts  move  smoothly by</a:t>
            </a:r>
          </a:p>
        </p:txBody>
      </p:sp>
      <p:sp>
        <p:nvSpPr>
          <p:cNvPr id="9" name="TextBox 8">
            <a:extLst>
              <a:ext uri="{FF2B5EF4-FFF2-40B4-BE49-F238E27FC236}">
                <a16:creationId xmlns:a16="http://schemas.microsoft.com/office/drawing/2014/main" id="{2FD98CF0-95B4-0C76-CC2D-BC974BC2DE2E}"/>
              </a:ext>
            </a:extLst>
          </p:cNvPr>
          <p:cNvSpPr txBox="1"/>
          <p:nvPr/>
        </p:nvSpPr>
        <p:spPr>
          <a:xfrm>
            <a:off x="4829907" y="1348154"/>
            <a:ext cx="3903786" cy="3416320"/>
          </a:xfrm>
          <a:prstGeom prst="rect">
            <a:avLst/>
          </a:prstGeom>
          <a:noFill/>
        </p:spPr>
        <p:txBody>
          <a:bodyPr wrap="square" rtlCol="0">
            <a:spAutoFit/>
          </a:bodyPr>
          <a:lstStyle/>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need to move and work together</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Of machine to another</a:t>
            </a:r>
          </a:p>
          <a:p>
            <a:r>
              <a:rPr lang="en-US" dirty="0">
                <a:latin typeface="Arial" panose="020B0604020202020204" pitchFamily="34" charset="0"/>
                <a:cs typeface="Arial" panose="020B0604020202020204" pitchFamily="34" charset="0"/>
              </a:rPr>
              <a:t>another gear turn</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happen</a:t>
            </a:r>
          </a:p>
          <a:p>
            <a:r>
              <a:rPr lang="en-US" dirty="0">
                <a:latin typeface="Arial" panose="020B0604020202020204" pitchFamily="34" charset="0"/>
                <a:cs typeface="Arial" panose="020B0604020202020204" pitchFamily="34" charset="0"/>
              </a:rPr>
              <a:t>wheels so the car can move.</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part to another</a:t>
            </a:r>
          </a:p>
          <a:p>
            <a:r>
              <a:rPr lang="en-US" dirty="0">
                <a:latin typeface="Arial" panose="020B0604020202020204" pitchFamily="34" charset="0"/>
                <a:cs typeface="Arial" panose="020B0604020202020204" pitchFamily="34" charset="0"/>
              </a:rPr>
              <a:t>distance (like bike chains)</a:t>
            </a:r>
          </a:p>
          <a:p>
            <a:r>
              <a:rPr lang="en-US" dirty="0">
                <a:latin typeface="Arial" panose="020B0604020202020204" pitchFamily="34" charset="0"/>
                <a:cs typeface="Arial" panose="020B0604020202020204" pitchFamily="34" charset="0"/>
              </a:rPr>
              <a:t>reducing friction</a:t>
            </a:r>
          </a:p>
        </p:txBody>
      </p:sp>
    </p:spTree>
    <p:extLst>
      <p:ext uri="{BB962C8B-B14F-4D97-AF65-F5344CB8AC3E}">
        <p14:creationId xmlns:p14="http://schemas.microsoft.com/office/powerpoint/2010/main" val="4209484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2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arn(inVertical)">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67DE79-4B5F-9885-2C05-793CE84AAC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6" name="Rectangle 5">
            <a:extLst>
              <a:ext uri="{FF2B5EF4-FFF2-40B4-BE49-F238E27FC236}">
                <a16:creationId xmlns:a16="http://schemas.microsoft.com/office/drawing/2014/main" id="{9F81D2ED-C336-5AA7-E19C-6889F2D8B605}"/>
              </a:ext>
            </a:extLst>
          </p:cNvPr>
          <p:cNvSpPr/>
          <p:nvPr/>
        </p:nvSpPr>
        <p:spPr>
          <a:xfrm>
            <a:off x="937846" y="949569"/>
            <a:ext cx="4736123" cy="2919046"/>
          </a:xfrm>
          <a:prstGeom prst="rect">
            <a:avLst/>
          </a:prstGeom>
          <a:solidFill>
            <a:srgbClr val="04646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7E9B02D-BC26-F9A5-5699-DCA662B98EC7}"/>
              </a:ext>
            </a:extLst>
          </p:cNvPr>
          <p:cNvSpPr txBox="1"/>
          <p:nvPr/>
        </p:nvSpPr>
        <p:spPr>
          <a:xfrm>
            <a:off x="937845" y="1254930"/>
            <a:ext cx="4736123" cy="2308324"/>
          </a:xfrm>
          <a:prstGeom prst="rect">
            <a:avLst/>
          </a:prstGeom>
          <a:noFill/>
        </p:spPr>
        <p:txBody>
          <a:bodyPr wrap="square" rtlCol="0">
            <a:spAutoFit/>
          </a:bodyPr>
          <a:lstStyle/>
          <a:p>
            <a:pPr algn="ctr"/>
            <a:r>
              <a:rPr lang="en-US" sz="2400" b="1" dirty="0">
                <a:solidFill>
                  <a:schemeClr val="bg1"/>
                </a:solidFill>
                <a:latin typeface="Arial" panose="020B0604020202020204" pitchFamily="34" charset="0"/>
                <a:cs typeface="Arial" panose="020B0604020202020204" pitchFamily="34" charset="0"/>
              </a:rPr>
              <a:t>Rotational Motion</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Rotational motion occurs when an object spins or turns around a fixed axis.</a:t>
            </a:r>
          </a:p>
          <a:p>
            <a:pPr algn="ctr"/>
            <a:endParaRPr lang="en-US" sz="2400" dirty="0">
              <a:solidFill>
                <a:schemeClr val="bg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F3ABE3A-4E8A-0634-41B2-D602EC334E37}"/>
              </a:ext>
            </a:extLst>
          </p:cNvPr>
          <p:cNvSpPr txBox="1"/>
          <p:nvPr/>
        </p:nvSpPr>
        <p:spPr>
          <a:xfrm>
            <a:off x="6986954" y="1254930"/>
            <a:ext cx="5205046" cy="3600986"/>
          </a:xfrm>
          <a:prstGeom prst="rect">
            <a:avLst/>
          </a:prstGeom>
          <a:noFill/>
        </p:spPr>
        <p:txBody>
          <a:bodyPr wrap="square" rtlCol="0">
            <a:spAutoFit/>
          </a:bodyPr>
          <a:lstStyle/>
          <a:p>
            <a:r>
              <a:rPr lang="en-US" sz="2400" dirty="0"/>
              <a:t>Key Concepts:</a:t>
            </a:r>
            <a:endParaRPr lang="en-US" dirty="0"/>
          </a:p>
          <a:p>
            <a:endParaRPr lang="en-US" dirty="0"/>
          </a:p>
          <a:p>
            <a:pPr marL="285750" indent="-285750">
              <a:buFont typeface="Arial" panose="020B0604020202020204" pitchFamily="34" charset="0"/>
              <a:buChar char="•"/>
            </a:pPr>
            <a:r>
              <a:rPr lang="en-US" dirty="0"/>
              <a:t>Axis of rotation: Line about which rotation occurs</a:t>
            </a:r>
          </a:p>
          <a:p>
            <a:pPr marL="285750" indent="-285750">
              <a:buFont typeface="Arial" panose="020B0604020202020204" pitchFamily="34" charset="0"/>
              <a:buChar char="•"/>
            </a:pPr>
            <a:r>
              <a:rPr lang="en-US" dirty="0"/>
              <a:t>Angular velocity (ω):Rate of rotation (radians/sec)</a:t>
            </a:r>
          </a:p>
          <a:p>
            <a:pPr marL="285750" indent="-285750">
              <a:buFont typeface="Arial" panose="020B0604020202020204" pitchFamily="34" charset="0"/>
              <a:buChar char="•"/>
            </a:pPr>
            <a:r>
              <a:rPr lang="en-US" dirty="0"/>
              <a:t>Angular acceleration (α):Change in angular velocity over time</a:t>
            </a:r>
          </a:p>
          <a:p>
            <a:endParaRPr lang="en-US" dirty="0"/>
          </a:p>
          <a:p>
            <a:r>
              <a:rPr lang="en-US" sz="2400" dirty="0"/>
              <a:t>Examples:</a:t>
            </a:r>
            <a:endParaRPr lang="en-US" dirty="0"/>
          </a:p>
          <a:p>
            <a:endParaRPr lang="en-US" dirty="0"/>
          </a:p>
          <a:p>
            <a:pPr marL="285750" indent="-285750">
              <a:buFont typeface="Arial" panose="020B0604020202020204" pitchFamily="34" charset="0"/>
              <a:buChar char="•"/>
            </a:pPr>
            <a:r>
              <a:rPr lang="en-US" dirty="0"/>
              <a:t>Spinning wheel</a:t>
            </a:r>
          </a:p>
          <a:p>
            <a:pPr marL="285750" indent="-285750">
              <a:buFont typeface="Arial" panose="020B0604020202020204" pitchFamily="34" charset="0"/>
              <a:buChar char="•"/>
            </a:pPr>
            <a:r>
              <a:rPr lang="en-US" dirty="0"/>
              <a:t>Rotating ceiling fan</a:t>
            </a:r>
          </a:p>
          <a:p>
            <a:pPr marL="285750" indent="-285750">
              <a:buFont typeface="Arial" panose="020B0604020202020204" pitchFamily="34" charset="0"/>
              <a:buChar char="•"/>
            </a:pPr>
            <a:r>
              <a:rPr lang="en-US" dirty="0"/>
              <a:t>Earth rotating on its axis</a:t>
            </a:r>
          </a:p>
        </p:txBody>
      </p:sp>
    </p:spTree>
    <p:extLst>
      <p:ext uri="{BB962C8B-B14F-4D97-AF65-F5344CB8AC3E}">
        <p14:creationId xmlns:p14="http://schemas.microsoft.com/office/powerpoint/2010/main" val="4009969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84F6FB-B779-C5F5-7DF8-AB6861D816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70585" cy="6858000"/>
          </a:xfrm>
          <a:prstGeom prst="rect">
            <a:avLst/>
          </a:prstGeom>
        </p:spPr>
      </p:pic>
      <p:pic>
        <p:nvPicPr>
          <p:cNvPr id="7" name="Picture 6">
            <a:extLst>
              <a:ext uri="{FF2B5EF4-FFF2-40B4-BE49-F238E27FC236}">
                <a16:creationId xmlns:a16="http://schemas.microsoft.com/office/drawing/2014/main" id="{F67A5CFF-1114-C172-A6C5-99293ED9FD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2749" y="1002323"/>
            <a:ext cx="3015672" cy="4853354"/>
          </a:xfrm>
          <a:prstGeom prst="rect">
            <a:avLst/>
          </a:prstGeom>
        </p:spPr>
      </p:pic>
      <p:sp>
        <p:nvSpPr>
          <p:cNvPr id="8" name="Rectangle 7">
            <a:extLst>
              <a:ext uri="{FF2B5EF4-FFF2-40B4-BE49-F238E27FC236}">
                <a16:creationId xmlns:a16="http://schemas.microsoft.com/office/drawing/2014/main" id="{5C9CC747-B9E0-EAFF-809B-6707A7DB70FC}"/>
              </a:ext>
            </a:extLst>
          </p:cNvPr>
          <p:cNvSpPr/>
          <p:nvPr/>
        </p:nvSpPr>
        <p:spPr>
          <a:xfrm>
            <a:off x="5791200" y="2332892"/>
            <a:ext cx="6307015" cy="3833446"/>
          </a:xfrm>
          <a:prstGeom prst="rect">
            <a:avLst/>
          </a:prstGeom>
          <a:solidFill>
            <a:srgbClr val="253B4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147B8F8-4A38-03B9-1EFD-E8A4B039B890}"/>
              </a:ext>
            </a:extLst>
          </p:cNvPr>
          <p:cNvSpPr txBox="1"/>
          <p:nvPr/>
        </p:nvSpPr>
        <p:spPr>
          <a:xfrm>
            <a:off x="5838092" y="2386521"/>
            <a:ext cx="6182503" cy="3970318"/>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Key Points:</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Scalar quantity (no direction)</a:t>
            </a:r>
          </a:p>
          <a:p>
            <a:r>
              <a:rPr lang="en-US" dirty="0">
                <a:solidFill>
                  <a:schemeClr val="bg1"/>
                </a:solidFill>
                <a:latin typeface="Arial" panose="020B0604020202020204" pitchFamily="34" charset="0"/>
                <a:cs typeface="Arial" panose="020B0604020202020204" pitchFamily="34" charset="0"/>
              </a:rPr>
              <a:t>Depends on distance and time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Example</a:t>
            </a:r>
          </a:p>
          <a:p>
            <a:endParaRPr lang="en-US" dirty="0">
              <a:solidFill>
                <a:schemeClr val="bg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Speed Example 1 (High-Speed Train): A high-speed train (like a Shinkansen) travelling at 320 km/h between cities.</a:t>
            </a:r>
          </a:p>
          <a:p>
            <a:endParaRPr lang="en-US" dirty="0">
              <a:solidFill>
                <a:schemeClr val="bg1"/>
              </a:solidFill>
              <a:latin typeface="Arial" panose="020B0604020202020204" pitchFamily="34" charset="0"/>
              <a:cs typeface="Arial" panose="020B0604020202020204" pitchFamily="34" charset="0"/>
            </a:endParaRPr>
          </a:p>
          <a:p>
            <a:pPr>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Speed Example 2 (Rocket Launch): A launching rocket accelerating to thousands of kilometers per hour to escape Earth's gravity.</a:t>
            </a:r>
          </a:p>
          <a:p>
            <a:endParaRPr lang="en-US"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4EE9D90C-3AD5-8CD0-A1C4-AF724567BD0F}"/>
              </a:ext>
            </a:extLst>
          </p:cNvPr>
          <p:cNvSpPr txBox="1"/>
          <p:nvPr/>
        </p:nvSpPr>
        <p:spPr>
          <a:xfrm>
            <a:off x="6727626" y="1002323"/>
            <a:ext cx="3411415" cy="923330"/>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Speed</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188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00"/>
                                        <p:tgtEl>
                                          <p:spTgt spid="5"/>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down)">
                                      <p:cBhvr>
                                        <p:cTn id="14" dur="500"/>
                                        <p:tgtEl>
                                          <p:spTgt spid="8"/>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randombar(horizontal)">
                                      <p:cBhvr>
                                        <p:cTn id="17" dur="500"/>
                                        <p:tgtEl>
                                          <p:spTgt spid="9"/>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down)">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0FB526-E991-CEBC-C84E-FA04889695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6" name="Rectangle 5">
            <a:extLst>
              <a:ext uri="{FF2B5EF4-FFF2-40B4-BE49-F238E27FC236}">
                <a16:creationId xmlns:a16="http://schemas.microsoft.com/office/drawing/2014/main" id="{D1BF92F8-6416-2F69-6D41-52BD6DAB20ED}"/>
              </a:ext>
            </a:extLst>
          </p:cNvPr>
          <p:cNvSpPr/>
          <p:nvPr/>
        </p:nvSpPr>
        <p:spPr>
          <a:xfrm rot="17681527">
            <a:off x="-2301860" y="2733235"/>
            <a:ext cx="6814060" cy="28135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76DE6D2-890F-3040-84B0-B2122A5B7328}"/>
              </a:ext>
            </a:extLst>
          </p:cNvPr>
          <p:cNvSpPr/>
          <p:nvPr/>
        </p:nvSpPr>
        <p:spPr>
          <a:xfrm rot="17681527">
            <a:off x="552536" y="3259450"/>
            <a:ext cx="8046291" cy="28135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AE64D70-80EF-0D00-EF14-0EF1FEABFEDA}"/>
              </a:ext>
            </a:extLst>
          </p:cNvPr>
          <p:cNvSpPr/>
          <p:nvPr/>
        </p:nvSpPr>
        <p:spPr>
          <a:xfrm>
            <a:off x="5973491" y="1144208"/>
            <a:ext cx="7203247" cy="3894590"/>
          </a:xfrm>
          <a:prstGeom prst="rect">
            <a:avLst/>
          </a:prstGeom>
          <a:solidFill>
            <a:srgbClr val="ABAAA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0849C8D-43EC-CF59-E108-54C805D28999}"/>
              </a:ext>
            </a:extLst>
          </p:cNvPr>
          <p:cNvSpPr txBox="1"/>
          <p:nvPr/>
        </p:nvSpPr>
        <p:spPr>
          <a:xfrm>
            <a:off x="6213021" y="1144208"/>
            <a:ext cx="6423497" cy="3785652"/>
          </a:xfrm>
          <a:prstGeom prst="rect">
            <a:avLst/>
          </a:prstGeom>
          <a:noFill/>
        </p:spPr>
        <p:txBody>
          <a:bodyPr wrap="square" rtlCol="0">
            <a:spAutoFit/>
          </a:bodyPr>
          <a:lstStyle/>
          <a:p>
            <a:pPr algn="ctr"/>
            <a:r>
              <a:rPr lang="en-US" sz="2400" b="1" i="0" u="none" strike="noStrike" dirty="0">
                <a:effectLst/>
                <a:latin typeface="Arial" panose="020B0604020202020204" pitchFamily="34" charset="0"/>
                <a:cs typeface="Arial" panose="020B0604020202020204" pitchFamily="34" charset="0"/>
              </a:rPr>
              <a:t>Torque </a:t>
            </a:r>
          </a:p>
          <a:p>
            <a:pPr algn="ctr"/>
            <a:endParaRPr lang="en-US" b="1" i="0" u="none" strike="noStrike" dirty="0">
              <a:effectLst/>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Torque is the *rotational effect of a force* applied at a distance from the pivot point.</a:t>
            </a:r>
          </a:p>
          <a:p>
            <a:endParaRPr lang="en-US" b="1" i="0" u="none" strike="noStrike" dirty="0">
              <a:effectLst/>
              <a:latin typeface="Arial" panose="020B0604020202020204" pitchFamily="34" charset="0"/>
              <a:cs typeface="Arial" panose="020B0604020202020204" pitchFamily="34" charset="0"/>
            </a:endParaRPr>
          </a:p>
          <a:p>
            <a:r>
              <a:rPr lang="en-US" b="1" i="0" u="none" strike="noStrike" dirty="0">
                <a:effectLst/>
                <a:latin typeface="Arial" panose="020B0604020202020204" pitchFamily="34" charset="0"/>
                <a:cs typeface="Arial" panose="020B0604020202020204" pitchFamily="34" charset="0"/>
              </a:rPr>
              <a:t>Key Idea: Greater</a:t>
            </a:r>
            <a:r>
              <a:rPr lang="en-US" b="0" i="0" dirty="0">
                <a:effectLst/>
                <a:latin typeface="Arial" panose="020B0604020202020204" pitchFamily="34" charset="0"/>
                <a:cs typeface="Arial" panose="020B0604020202020204" pitchFamily="34" charset="0"/>
              </a:rPr>
              <a:t> force or longer lever arm = higher torque \</a:t>
            </a:r>
          </a:p>
          <a:p>
            <a:endParaRPr lang="en-US" dirty="0">
              <a:latin typeface="Arial" panose="020B0604020202020204" pitchFamily="34" charset="0"/>
              <a:cs typeface="Arial" panose="020B0604020202020204" pitchFamily="34" charset="0"/>
            </a:endParaRPr>
          </a:p>
          <a:p>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Examples:</a:t>
            </a:r>
          </a:p>
          <a:p>
            <a:endParaRPr lang="en-US" b="0" i="0" dirty="0">
              <a:effectLst/>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 Turning a wrench</a:t>
            </a:r>
          </a:p>
          <a:p>
            <a:r>
              <a:rPr lang="en-US" b="0" i="0" dirty="0">
                <a:effectLst/>
                <a:latin typeface="Arial" panose="020B0604020202020204" pitchFamily="34" charset="0"/>
                <a:cs typeface="Arial" panose="020B0604020202020204" pitchFamily="34" charset="0"/>
              </a:rPr>
              <a:t>* Opening a door</a:t>
            </a:r>
          </a:p>
          <a:p>
            <a:r>
              <a:rPr lang="en-US" b="0" i="0" dirty="0">
                <a:effectLst/>
                <a:latin typeface="Arial" panose="020B0604020202020204" pitchFamily="34" charset="0"/>
                <a:cs typeface="Arial" panose="020B0604020202020204" pitchFamily="34" charset="0"/>
              </a:rPr>
              <a:t>* Bicycle pedal rotation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9260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randombar(horizontal)">
                                      <p:cBhvr>
                                        <p:cTn id="16" dur="500"/>
                                        <p:tgtEl>
                                          <p:spTgt spid="8"/>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randombar(horizontal)">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1BEF9A5-B5CF-92DB-0362-B6BE7C11C2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096000" cy="6858000"/>
          </a:xfrm>
          <a:prstGeom prst="rect">
            <a:avLst/>
          </a:prstGeom>
          <a:ln>
            <a:solidFill>
              <a:srgbClr val="93959A"/>
            </a:solidFill>
          </a:ln>
        </p:spPr>
      </p:pic>
      <p:sp>
        <p:nvSpPr>
          <p:cNvPr id="6" name="Rectangle: Diagonal Corners Snipped 5">
            <a:extLst>
              <a:ext uri="{FF2B5EF4-FFF2-40B4-BE49-F238E27FC236}">
                <a16:creationId xmlns:a16="http://schemas.microsoft.com/office/drawing/2014/main" id="{CC90A36E-B0FE-52BC-81F9-15A85CFB0B38}"/>
              </a:ext>
            </a:extLst>
          </p:cNvPr>
          <p:cNvSpPr/>
          <p:nvPr/>
        </p:nvSpPr>
        <p:spPr>
          <a:xfrm>
            <a:off x="5233358" y="2047670"/>
            <a:ext cx="6530196" cy="4295954"/>
          </a:xfrm>
          <a:prstGeom prst="snip2DiagRect">
            <a:avLst/>
          </a:prstGeom>
          <a:solidFill>
            <a:srgbClr val="B1B1B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705AA29-DD1A-3AB8-F13E-96F4B15F7AF3}"/>
              </a:ext>
            </a:extLst>
          </p:cNvPr>
          <p:cNvSpPr/>
          <p:nvPr/>
        </p:nvSpPr>
        <p:spPr>
          <a:xfrm>
            <a:off x="6180826" y="539582"/>
            <a:ext cx="4825042" cy="1980912"/>
          </a:xfrm>
          <a:prstGeom prst="rect">
            <a:avLst/>
          </a:prstGeom>
          <a:solidFill>
            <a:srgbClr val="EDEEE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1E5FE53-3B05-4960-5339-102C0D508CDD}"/>
              </a:ext>
            </a:extLst>
          </p:cNvPr>
          <p:cNvSpPr txBox="1"/>
          <p:nvPr/>
        </p:nvSpPr>
        <p:spPr>
          <a:xfrm>
            <a:off x="6180826" y="514376"/>
            <a:ext cx="4825042" cy="2031325"/>
          </a:xfrm>
          <a:prstGeom prst="rect">
            <a:avLst/>
          </a:prstGeom>
          <a:noFill/>
        </p:spPr>
        <p:txBody>
          <a:bodyPr wrap="square" rtlCol="0">
            <a:spAutoFit/>
          </a:bodyPr>
          <a:lstStyle/>
          <a:p>
            <a:pPr algn="just"/>
            <a:r>
              <a:rPr lang="en-US" dirty="0"/>
              <a:t>A bearing is a mechanical component that supports and guides rotating or moving parts, reducing friction between surfaces. Bearings are essential in machinery as they enable smooth motion and enhance operational efficiency. They come in various types such as ball bearings, roller bearings, and plain bearings</a:t>
            </a:r>
          </a:p>
        </p:txBody>
      </p:sp>
      <p:sp>
        <p:nvSpPr>
          <p:cNvPr id="11" name="TextBox 10">
            <a:extLst>
              <a:ext uri="{FF2B5EF4-FFF2-40B4-BE49-F238E27FC236}">
                <a16:creationId xmlns:a16="http://schemas.microsoft.com/office/drawing/2014/main" id="{8590922E-52B8-246D-5ED4-526BEEDEEFA2}"/>
              </a:ext>
            </a:extLst>
          </p:cNvPr>
          <p:cNvSpPr txBox="1"/>
          <p:nvPr/>
        </p:nvSpPr>
        <p:spPr>
          <a:xfrm>
            <a:off x="5296618" y="2786333"/>
            <a:ext cx="6466935" cy="2031325"/>
          </a:xfrm>
          <a:prstGeom prst="rect">
            <a:avLst/>
          </a:prstGeom>
          <a:noFill/>
        </p:spPr>
        <p:txBody>
          <a:bodyPr wrap="square" rtlCol="0">
            <a:spAutoFit/>
          </a:bodyPr>
          <a:lstStyle/>
          <a:p>
            <a:pPr algn="just"/>
            <a:r>
              <a:rPr lang="en-US" dirty="0"/>
              <a:t> Key Points:</a:t>
            </a:r>
          </a:p>
          <a:p>
            <a:pPr algn="just"/>
            <a:r>
              <a:rPr lang="en-US" dirty="0"/>
              <a:t> • A bearing is a mechanical element that supports and guides rotating parts.</a:t>
            </a:r>
          </a:p>
          <a:p>
            <a:pPr algn="just"/>
            <a:r>
              <a:rPr lang="en-US" dirty="0"/>
              <a:t> • It reduces friction between moving surfaces.</a:t>
            </a:r>
          </a:p>
          <a:p>
            <a:pPr algn="just"/>
            <a:r>
              <a:rPr lang="en-US" dirty="0"/>
              <a:t> • Ensures smooth motion and enhances operational efficiency.</a:t>
            </a:r>
          </a:p>
          <a:p>
            <a:pPr algn="just"/>
            <a:r>
              <a:rPr lang="en-US" dirty="0"/>
              <a:t> • Types include ball bearings, roller bearings, and plain bearings.</a:t>
            </a:r>
          </a:p>
          <a:p>
            <a:pPr algn="just"/>
            <a:r>
              <a:rPr lang="en-US" dirty="0"/>
              <a:t> • Used widely in all kinds of machinery and vehicles</a:t>
            </a:r>
          </a:p>
        </p:txBody>
      </p:sp>
    </p:spTree>
    <p:extLst>
      <p:ext uri="{BB962C8B-B14F-4D97-AF65-F5344CB8AC3E}">
        <p14:creationId xmlns:p14="http://schemas.microsoft.com/office/powerpoint/2010/main" val="4187912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randombar(horizontal)">
                                      <p:cBhvr>
                                        <p:cTn id="14" dur="500"/>
                                        <p:tgtEl>
                                          <p:spTgt spid="11"/>
                                        </p:tgtEl>
                                      </p:cBhvr>
                                    </p:animEffect>
                                  </p:childTnLst>
                                </p:cTn>
                              </p:par>
                              <p:par>
                                <p:cTn id="15" presetID="3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1000" fill="hold"/>
                                        <p:tgtEl>
                                          <p:spTgt spid="9"/>
                                        </p:tgtEl>
                                        <p:attrNameLst>
                                          <p:attrName>ppt_w</p:attrName>
                                        </p:attrNameLst>
                                      </p:cBhvr>
                                      <p:tavLst>
                                        <p:tav tm="0">
                                          <p:val>
                                            <p:fltVal val="0"/>
                                          </p:val>
                                        </p:tav>
                                        <p:tav tm="100000">
                                          <p:val>
                                            <p:strVal val="#ppt_w"/>
                                          </p:val>
                                        </p:tav>
                                      </p:tavLst>
                                    </p:anim>
                                    <p:anim calcmode="lin" valueType="num">
                                      <p:cBhvr>
                                        <p:cTn id="18" dur="1000" fill="hold"/>
                                        <p:tgtEl>
                                          <p:spTgt spid="9"/>
                                        </p:tgtEl>
                                        <p:attrNameLst>
                                          <p:attrName>ppt_h</p:attrName>
                                        </p:attrNameLst>
                                      </p:cBhvr>
                                      <p:tavLst>
                                        <p:tav tm="0">
                                          <p:val>
                                            <p:fltVal val="0"/>
                                          </p:val>
                                        </p:tav>
                                        <p:tav tm="100000">
                                          <p:val>
                                            <p:strVal val="#ppt_h"/>
                                          </p:val>
                                        </p:tav>
                                      </p:tavLst>
                                    </p:anim>
                                    <p:anim calcmode="lin" valueType="num">
                                      <p:cBhvr>
                                        <p:cTn id="19" dur="1000" fill="hold"/>
                                        <p:tgtEl>
                                          <p:spTgt spid="9"/>
                                        </p:tgtEl>
                                        <p:attrNameLst>
                                          <p:attrName>style.rotation</p:attrName>
                                        </p:attrNameLst>
                                      </p:cBhvr>
                                      <p:tavLst>
                                        <p:tav tm="0">
                                          <p:val>
                                            <p:fltVal val="90"/>
                                          </p:val>
                                        </p:tav>
                                        <p:tav tm="100000">
                                          <p:val>
                                            <p:fltVal val="0"/>
                                          </p:val>
                                        </p:tav>
                                      </p:tavLst>
                                    </p:anim>
                                    <p:animEffect transition="in" filter="fade">
                                      <p:cBhvr>
                                        <p:cTn id="20" dur="1000"/>
                                        <p:tgtEl>
                                          <p:spTgt spid="9"/>
                                        </p:tgtEl>
                                      </p:cBhvr>
                                    </p:animEffect>
                                  </p:childTnLst>
                                </p:cTn>
                              </p:par>
                              <p:par>
                                <p:cTn id="21" presetID="3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1000" fill="hold"/>
                                        <p:tgtEl>
                                          <p:spTgt spid="8"/>
                                        </p:tgtEl>
                                        <p:attrNameLst>
                                          <p:attrName>ppt_w</p:attrName>
                                        </p:attrNameLst>
                                      </p:cBhvr>
                                      <p:tavLst>
                                        <p:tav tm="0">
                                          <p:val>
                                            <p:fltVal val="0"/>
                                          </p:val>
                                        </p:tav>
                                        <p:tav tm="100000">
                                          <p:val>
                                            <p:strVal val="#ppt_w"/>
                                          </p:val>
                                        </p:tav>
                                      </p:tavLst>
                                    </p:anim>
                                    <p:anim calcmode="lin" valueType="num">
                                      <p:cBhvr>
                                        <p:cTn id="24" dur="1000" fill="hold"/>
                                        <p:tgtEl>
                                          <p:spTgt spid="8"/>
                                        </p:tgtEl>
                                        <p:attrNameLst>
                                          <p:attrName>ppt_h</p:attrName>
                                        </p:attrNameLst>
                                      </p:cBhvr>
                                      <p:tavLst>
                                        <p:tav tm="0">
                                          <p:val>
                                            <p:fltVal val="0"/>
                                          </p:val>
                                        </p:tav>
                                        <p:tav tm="100000">
                                          <p:val>
                                            <p:strVal val="#ppt_h"/>
                                          </p:val>
                                        </p:tav>
                                      </p:tavLst>
                                    </p:anim>
                                    <p:anim calcmode="lin" valueType="num">
                                      <p:cBhvr>
                                        <p:cTn id="25" dur="1000" fill="hold"/>
                                        <p:tgtEl>
                                          <p:spTgt spid="8"/>
                                        </p:tgtEl>
                                        <p:attrNameLst>
                                          <p:attrName>style.rotation</p:attrName>
                                        </p:attrNameLst>
                                      </p:cBhvr>
                                      <p:tavLst>
                                        <p:tav tm="0">
                                          <p:val>
                                            <p:fltVal val="90"/>
                                          </p:val>
                                        </p:tav>
                                        <p:tav tm="100000">
                                          <p:val>
                                            <p:fltVal val="0"/>
                                          </p:val>
                                        </p:tav>
                                      </p:tavLst>
                                    </p:anim>
                                    <p:animEffect transition="in" filter="fade">
                                      <p:cBhvr>
                                        <p:cTn id="2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8" grpId="0"/>
      <p:bldP spid="1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TotalTime>
  <Words>1109</Words>
  <Application>Microsoft Office PowerPoint</Application>
  <PresentationFormat>Widescreen</PresentationFormat>
  <Paragraphs>131</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shabin shariar</dc:creator>
  <cp:lastModifiedBy>shabin shariar</cp:lastModifiedBy>
  <cp:revision>6</cp:revision>
  <dcterms:created xsi:type="dcterms:W3CDTF">2025-11-06T17:24:43Z</dcterms:created>
  <dcterms:modified xsi:type="dcterms:W3CDTF">2025-11-09T17:07:14Z</dcterms:modified>
</cp:coreProperties>
</file>

<file path=docProps/thumbnail.jpeg>
</file>